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66" r:id="rId2"/>
    <p:sldId id="257" r:id="rId3"/>
    <p:sldId id="258" r:id="rId4"/>
    <p:sldId id="268" r:id="rId5"/>
    <p:sldId id="269" r:id="rId6"/>
    <p:sldId id="270" r:id="rId7"/>
    <p:sldId id="271" r:id="rId8"/>
    <p:sldId id="273" r:id="rId9"/>
    <p:sldId id="267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C2E1DC-1C7F-4C6B-9878-5F5AB3066210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6D7C09-D497-435E-B5B5-D364E1D00D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0"/>
            <a:ext cx="7272808" cy="6858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2400" b="1" i="1" dirty="0" smtClean="0">
                <a:solidFill>
                  <a:srgbClr val="0070C0"/>
                </a:solidFill>
              </a:rPr>
              <a:t>План действий по организации </a:t>
            </a:r>
            <a:r>
              <a:rPr lang="ru-RU" sz="2400" b="1" i="1" dirty="0" smtClean="0">
                <a:solidFill>
                  <a:srgbClr val="0070C0"/>
                </a:solidFill>
              </a:rPr>
              <a:t>взаимодействия родителей и педагогов и формирование позитивного образа семьи</a:t>
            </a:r>
          </a:p>
          <a:p>
            <a:pPr algn="ctr">
              <a:buNone/>
            </a:pPr>
            <a:endParaRPr lang="ru-RU" sz="3600" b="1" i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4400" b="1" i="1" u="sng" dirty="0" smtClean="0">
                <a:solidFill>
                  <a:srgbClr val="0070C0"/>
                </a:solidFill>
              </a:rPr>
              <a:t>«Я и моя семья»</a:t>
            </a:r>
          </a:p>
          <a:p>
            <a:pPr algn="r">
              <a:buNone/>
            </a:pPr>
            <a:endParaRPr lang="ru-RU" sz="2000" b="1" dirty="0" smtClean="0"/>
          </a:p>
          <a:p>
            <a:pPr algn="r">
              <a:buNone/>
            </a:pPr>
            <a:endParaRPr lang="ru-RU" sz="2000" b="1" dirty="0"/>
          </a:p>
          <a:p>
            <a:pPr algn="r">
              <a:buNone/>
            </a:pPr>
            <a:endParaRPr lang="ru-RU" sz="2000" b="1" dirty="0" smtClean="0"/>
          </a:p>
          <a:p>
            <a:pPr algn="r">
              <a:buNone/>
            </a:pPr>
            <a:r>
              <a:rPr lang="ru-RU" sz="2000" b="1" dirty="0" smtClean="0"/>
              <a:t>Автор: Мазурова Е.С.</a:t>
            </a:r>
          </a:p>
          <a:p>
            <a:pPr algn="r">
              <a:buNone/>
            </a:pPr>
            <a:r>
              <a:rPr lang="ru-RU" sz="2000" b="1" dirty="0" smtClean="0"/>
              <a:t>Место работы:</a:t>
            </a:r>
          </a:p>
          <a:p>
            <a:pPr algn="r">
              <a:buNone/>
            </a:pPr>
            <a:r>
              <a:rPr lang="ru-RU" sz="2000" b="1" dirty="0" smtClean="0"/>
              <a:t> МБДОУ №16 «Радость» </a:t>
            </a:r>
          </a:p>
          <a:p>
            <a:pPr algn="r">
              <a:buNone/>
            </a:pPr>
            <a:r>
              <a:rPr lang="ru-RU" sz="2000" b="1" dirty="0" smtClean="0"/>
              <a:t>г.Лакинск</a:t>
            </a:r>
          </a:p>
          <a:p>
            <a:pPr algn="r">
              <a:buNone/>
            </a:pPr>
            <a:r>
              <a:rPr lang="ru-RU" sz="2000" b="1" dirty="0" smtClean="0"/>
              <a:t>Должность: воспитатель</a:t>
            </a:r>
          </a:p>
          <a:p>
            <a:pPr algn="ctr">
              <a:buNone/>
            </a:pPr>
            <a:endParaRPr lang="ru-RU" b="1" i="1" dirty="0" smtClean="0"/>
          </a:p>
        </p:txBody>
      </p:sp>
      <p:pic>
        <p:nvPicPr>
          <p:cNvPr id="4" name="Рисунок 3" descr="1296836600_happy-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429000"/>
            <a:ext cx="3232292" cy="2952328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54176" cy="2492896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</a:rPr>
              <a:t>СПАСИБО </a:t>
            </a:r>
            <a:br>
              <a:rPr lang="ru-RU" sz="5400" b="1" i="1" dirty="0" smtClean="0">
                <a:solidFill>
                  <a:srgbClr val="0070C0"/>
                </a:solidFill>
              </a:rPr>
            </a:br>
            <a:r>
              <a:rPr lang="ru-RU" sz="5400" b="1" i="1" dirty="0" smtClean="0">
                <a:solidFill>
                  <a:srgbClr val="0070C0"/>
                </a:solidFill>
              </a:rPr>
              <a:t>за внимание !</a:t>
            </a:r>
            <a:endParaRPr lang="ru-RU" sz="5400" b="1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3-21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780928"/>
            <a:ext cx="6192688" cy="383513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10160" cy="129614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6600"/>
                </a:solidFill>
                <a:ea typeface="Calibri"/>
                <a:cs typeface="Times New Roman"/>
              </a:rPr>
              <a:t/>
            </a:r>
            <a:br>
              <a:rPr lang="ru-RU" sz="4800" b="1" dirty="0" smtClean="0">
                <a:solidFill>
                  <a:srgbClr val="FF6600"/>
                </a:solidFill>
                <a:ea typeface="Calibri"/>
                <a:cs typeface="Times New Roman"/>
              </a:rPr>
            </a:br>
            <a:r>
              <a:rPr lang="ru-RU" sz="4800" b="1" dirty="0" smtClean="0">
                <a:solidFill>
                  <a:srgbClr val="FF6600"/>
                </a:solidFill>
                <a:ea typeface="Calibri"/>
                <a:cs typeface="Times New Roman"/>
              </a:rPr>
              <a:t> </a:t>
            </a:r>
            <a:r>
              <a:rPr lang="ru-RU" sz="4800" b="1" dirty="0" smtClean="0">
                <a:solidFill>
                  <a:srgbClr val="0070C0"/>
                </a:solidFill>
                <a:ea typeface="Calibri"/>
                <a:cs typeface="Times New Roman"/>
              </a:rPr>
              <a:t>Дальние цели </a:t>
            </a:r>
            <a:r>
              <a:rPr lang="ru-RU" sz="4800" b="1" dirty="0">
                <a:solidFill>
                  <a:srgbClr val="0070C0"/>
                </a:solidFill>
                <a:ea typeface="Calibri"/>
                <a:cs typeface="Times New Roman"/>
              </a:rPr>
              <a:t>проекта</a:t>
            </a:r>
            <a:r>
              <a:rPr lang="ru-RU" sz="4800" dirty="0">
                <a:solidFill>
                  <a:srgbClr val="0070C0"/>
                </a:solidFill>
                <a:ea typeface="Calibri"/>
                <a:cs typeface="Times New Roman"/>
              </a:rPr>
              <a:t>: 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8610160" cy="54836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r>
              <a:rPr lang="ru-RU" sz="2400" b="1" dirty="0" smtClean="0">
                <a:ea typeface="Calibri"/>
                <a:cs typeface="Times New Roman"/>
              </a:rPr>
              <a:t> Гармонизация детско-родительских отношений</a:t>
            </a: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r>
              <a:rPr lang="ru-RU" sz="2400" b="1" dirty="0" smtClean="0">
                <a:ea typeface="Calibri"/>
                <a:cs typeface="Times New Roman"/>
              </a:rPr>
              <a:t> Формировать родительскую компетентность по социально-нравственному воспитанию детей.</a:t>
            </a: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  <a:p>
            <a:pPr>
              <a:buNone/>
            </a:pPr>
            <a:endParaRPr lang="ru-RU" sz="2400" b="1" dirty="0" smtClean="0">
              <a:ea typeface="Calibri"/>
              <a:cs typeface="Times New Roman"/>
            </a:endParaRPr>
          </a:p>
        </p:txBody>
      </p:sp>
      <p:pic>
        <p:nvPicPr>
          <p:cNvPr id="6" name="Рисунок 5" descr="51c922a8fd47c48ec05ba579fc327a6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3861049"/>
            <a:ext cx="5256584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06332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10160" cy="122413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300" b="1" dirty="0" smtClean="0">
                <a:solidFill>
                  <a:srgbClr val="FF6600"/>
                </a:solidFill>
                <a:ea typeface="Calibri"/>
                <a:cs typeface="Times New Roman"/>
              </a:rPr>
              <a:t/>
            </a:r>
            <a:br>
              <a:rPr lang="ru-RU" sz="5300" b="1" dirty="0" smtClean="0">
                <a:solidFill>
                  <a:srgbClr val="FF6600"/>
                </a:solidFill>
                <a:ea typeface="Calibri"/>
                <a:cs typeface="Times New Roman"/>
              </a:rPr>
            </a:br>
            <a:r>
              <a:rPr lang="ru-RU" sz="5300" b="1" dirty="0" smtClean="0">
                <a:solidFill>
                  <a:srgbClr val="FF6600"/>
                </a:solidFill>
                <a:ea typeface="Calibri"/>
                <a:cs typeface="Times New Roman"/>
              </a:rPr>
              <a:t/>
            </a:r>
            <a:br>
              <a:rPr lang="ru-RU" sz="5300" b="1" dirty="0" smtClean="0">
                <a:solidFill>
                  <a:srgbClr val="FF6600"/>
                </a:solidFill>
                <a:ea typeface="Calibri"/>
                <a:cs typeface="Times New Roman"/>
              </a:rPr>
            </a:br>
            <a:r>
              <a:rPr lang="ru-RU" sz="5300" b="1" dirty="0" smtClean="0">
                <a:solidFill>
                  <a:srgbClr val="0070C0"/>
                </a:solidFill>
                <a:ea typeface="Calibri"/>
                <a:cs typeface="Times New Roman"/>
              </a:rPr>
              <a:t>Ближние цели: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682168" cy="604867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55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55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b="1" dirty="0" smtClean="0">
                <a:ea typeface="Calibri"/>
                <a:cs typeface="Times New Roman"/>
              </a:rPr>
              <a:t> </a:t>
            </a:r>
            <a:r>
              <a:rPr lang="ru-RU" sz="9600" b="1" dirty="0">
                <a:ea typeface="Calibri"/>
                <a:cs typeface="Times New Roman"/>
              </a:rPr>
              <a:t>Развитие эмоциональной сферы </a:t>
            </a:r>
            <a:r>
              <a:rPr lang="ru-RU" sz="9600" b="1" dirty="0" smtClean="0">
                <a:ea typeface="Calibri"/>
                <a:cs typeface="Times New Roman"/>
              </a:rPr>
              <a:t>ребенка в ходе общения со взрослыми (родители, воспитатели</a:t>
            </a:r>
            <a:r>
              <a:rPr lang="ru-RU" sz="9600" b="1" dirty="0" smtClean="0">
                <a:ea typeface="Calibri"/>
                <a:cs typeface="Times New Roman"/>
              </a:rPr>
              <a:t>);</a:t>
            </a:r>
            <a:endParaRPr lang="ru-RU" sz="96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b="1" dirty="0" smtClean="0">
                <a:ea typeface="Calibri"/>
                <a:cs typeface="Times New Roman"/>
              </a:rPr>
              <a:t> установить диалогические (партнерские) отношения  с семьями воспитанников, создать атмосферу общности интересов на основе коммуникативных </a:t>
            </a:r>
            <a:r>
              <a:rPr lang="ru-RU" sz="9600" b="1" dirty="0" smtClean="0">
                <a:ea typeface="Calibri"/>
                <a:cs typeface="Times New Roman"/>
              </a:rPr>
              <a:t>интересов;</a:t>
            </a:r>
            <a:endParaRPr lang="ru-RU" sz="96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b="1" dirty="0" smtClean="0">
                <a:ea typeface="Calibri"/>
                <a:cs typeface="Times New Roman"/>
              </a:rPr>
              <a:t> обогащать воспитательные умения родителей находить контакт с </a:t>
            </a:r>
            <a:r>
              <a:rPr lang="ru-RU" sz="9600" b="1" dirty="0" smtClean="0">
                <a:ea typeface="Calibri"/>
                <a:cs typeface="Times New Roman"/>
              </a:rPr>
              <a:t>ребенком;</a:t>
            </a:r>
            <a:endParaRPr lang="ru-RU" sz="96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b="1" dirty="0" smtClean="0">
                <a:ea typeface="Calibri"/>
                <a:cs typeface="Times New Roman"/>
              </a:rPr>
              <a:t> использовать эффективные методы включения родителей в продуктивную жизнь ребенка в детском саду.</a:t>
            </a:r>
            <a:endParaRPr lang="ru-RU" sz="96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17149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Задачи: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Объяснить </a:t>
            </a:r>
            <a:r>
              <a:rPr lang="ru-RU" dirty="0" smtClean="0"/>
              <a:t>родителям, что право и обязанность воспитания их детей принадлежит им самим.</a:t>
            </a:r>
          </a:p>
          <a:p>
            <a:r>
              <a:rPr lang="ru-RU" dirty="0" smtClean="0"/>
              <a:t> Воспитывать чувство уверенности в своих силах и мудрости.</a:t>
            </a:r>
          </a:p>
          <a:p>
            <a:r>
              <a:rPr lang="ru-RU" dirty="0" smtClean="0"/>
              <a:t> Пополнить знания о воспитании детей общедоступными научными сведениями.</a:t>
            </a:r>
          </a:p>
          <a:p>
            <a:r>
              <a:rPr lang="ru-RU" dirty="0" smtClean="0"/>
              <a:t> Оказать помощь в управлении собственным поведением и поведением детей.</a:t>
            </a:r>
          </a:p>
          <a:p>
            <a:r>
              <a:rPr lang="ru-RU" dirty="0" smtClean="0"/>
              <a:t> Вовлечь родителей в педагогическую деятельность, заинтересовать в воспитательно- образовательном процессе как необходимости развития собственного ребенка.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548680"/>
            <a:ext cx="792088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Методы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Беседы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Лекции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Доклады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Дискуссии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Анкетирование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Родительские собрания, </a:t>
            </a:r>
            <a:r>
              <a:rPr lang="ru-RU" sz="2800" dirty="0" smtClean="0"/>
              <a:t>конференции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Консультации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Решение педагогических ситуаций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Семинары </a:t>
            </a:r>
            <a:r>
              <a:rPr lang="ru-RU" sz="2800" dirty="0" smtClean="0"/>
              <a:t>- практикумы</a:t>
            </a:r>
            <a:endParaRPr lang="ru-RU" sz="2800" dirty="0"/>
          </a:p>
        </p:txBody>
      </p:sp>
      <p:pic>
        <p:nvPicPr>
          <p:cNvPr id="3" name="Рисунок 2" descr="den_semj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484783"/>
            <a:ext cx="4107160" cy="3086237"/>
          </a:xfrm>
          <a:prstGeom prst="rect">
            <a:avLst/>
          </a:prstGeom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8204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Трудности</a:t>
            </a:r>
          </a:p>
          <a:p>
            <a:pPr algn="ctr"/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отсутствие у молодых семей готовности к семейной жизни;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нет стремления родителей к личностному росту в </a:t>
            </a:r>
            <a:r>
              <a:rPr lang="ru-RU" sz="2800" b="1" dirty="0" err="1" smtClean="0"/>
              <a:t>социо-культурном</a:t>
            </a:r>
            <a:r>
              <a:rPr lang="ru-RU" sz="2800" b="1" dirty="0" smtClean="0"/>
              <a:t> аспекте;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отсутствие информированности семей об особенностях воспитания детей с учетом гендорных признаков;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 недостаточные знания родителей о развитии, воспитании и обучении ребенка;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/>
              <a:t> отсутствие практических умений организовать совместную деятельность с ребенком в семье.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688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Решения</a:t>
            </a:r>
            <a:endParaRPr lang="ru-RU" sz="4400" b="1" dirty="0" smtClean="0">
              <a:solidFill>
                <a:srgbClr val="0070C0"/>
              </a:solidFill>
            </a:endParaRPr>
          </a:p>
          <a:p>
            <a:pPr marL="342900" indent="-342900">
              <a:buAutoNum type="arabicPeriod" startAt="4"/>
            </a:pPr>
            <a:endParaRPr lang="ru-RU" sz="1600" b="1" dirty="0" smtClean="0"/>
          </a:p>
          <a:p>
            <a:pPr marL="342900" indent="-342900" algn="ctr">
              <a:buAutoNum type="arabicPeriod"/>
            </a:pP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768" y="1443840"/>
            <a:ext cx="8748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Проведение диагностик «Готовность к семейной жизни» и последующих </a:t>
            </a:r>
            <a:r>
              <a:rPr lang="ru-RU" sz="2400" b="1" dirty="0" smtClean="0"/>
              <a:t>рекомендаций;</a:t>
            </a:r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Проведение различных совместных мероприятий направленных на духовное обогащение семьи;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Проведение цикла консультаций о гендорных особенностях детей и выборе модели воспитания с опорой на эти особенности;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Проведение практических мероприятий, направленных на обогащение знаний родителей о воспитании и о бучении ребенка в семье;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Проведение </a:t>
            </a:r>
            <a:r>
              <a:rPr lang="ru-RU" sz="2400" b="1" dirty="0" smtClean="0"/>
              <a:t>мастер-классов педагогами для родителей по организации игр с детьми.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8172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Ресурсы</a:t>
            </a:r>
          </a:p>
          <a:p>
            <a:pPr algn="ctr"/>
            <a:endParaRPr lang="ru-RU" sz="4800" b="1" dirty="0" smtClean="0">
              <a:solidFill>
                <a:srgbClr val="FF6600"/>
              </a:solidFill>
            </a:endParaRPr>
          </a:p>
          <a:p>
            <a:pPr marL="914400" indent="-914400">
              <a:buAutoNum type="arabicPeriod"/>
            </a:pPr>
            <a:r>
              <a:rPr lang="ru-RU" sz="3200" b="1" dirty="0" smtClean="0"/>
              <a:t>Помощь коллег</a:t>
            </a:r>
          </a:p>
          <a:p>
            <a:pPr marL="914400" indent="-914400">
              <a:buAutoNum type="arabicPeriod"/>
            </a:pPr>
            <a:r>
              <a:rPr lang="ru-RU" sz="3200" b="1" dirty="0" smtClean="0"/>
              <a:t>Методическая литература</a:t>
            </a:r>
          </a:p>
          <a:p>
            <a:pPr marL="914400" indent="-914400">
              <a:buAutoNum type="arabicPeriod"/>
            </a:pPr>
            <a:r>
              <a:rPr lang="ru-RU" sz="3200" b="1" dirty="0" smtClean="0"/>
              <a:t>Периодические издания по педагогике и психологии</a:t>
            </a:r>
          </a:p>
          <a:p>
            <a:pPr marL="914400" indent="-914400">
              <a:buAutoNum type="arabicPeriod"/>
            </a:pPr>
            <a:r>
              <a:rPr lang="ru-RU" sz="3200" b="1" dirty="0" smtClean="0"/>
              <a:t>Интернет</a:t>
            </a:r>
          </a:p>
          <a:p>
            <a:pPr marL="914400" indent="-914400" algn="ctr">
              <a:buAutoNum type="arabicPeriod"/>
            </a:pPr>
            <a:endParaRPr lang="ru-RU" sz="48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548680"/>
            <a:ext cx="871296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Этапы проекта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   Организационно – подготовительный этап </a:t>
            </a:r>
          </a:p>
          <a:p>
            <a:r>
              <a:rPr lang="ru-RU" sz="2400" b="1" dirty="0" smtClean="0"/>
              <a:t>                     (</a:t>
            </a:r>
            <a:r>
              <a:rPr lang="ru-RU" sz="2400" b="1" u="sng" dirty="0" smtClean="0"/>
              <a:t>сентябрь – октябрь)</a:t>
            </a:r>
          </a:p>
          <a:p>
            <a:r>
              <a:rPr lang="ru-RU" sz="1600" b="1" dirty="0" smtClean="0"/>
              <a:t>Анкетирование, беседы, элементы </a:t>
            </a:r>
            <a:r>
              <a:rPr lang="ru-RU" sz="1600" b="1" dirty="0" err="1" smtClean="0"/>
              <a:t>игротерапии</a:t>
            </a:r>
            <a:r>
              <a:rPr lang="ru-RU" sz="1600" b="1" dirty="0" smtClean="0"/>
              <a:t>, совместные мероприятия «Мамочка  родная», «Разные мамы</a:t>
            </a:r>
            <a:r>
              <a:rPr lang="ru-RU" sz="2400" b="1" dirty="0" smtClean="0"/>
              <a:t>»</a:t>
            </a:r>
          </a:p>
          <a:p>
            <a:pPr marL="742950" indent="-742950"/>
            <a:endParaRPr lang="ru-RU" sz="2400" b="1" dirty="0" smtClean="0"/>
          </a:p>
          <a:p>
            <a:pPr marL="742950" indent="-742950"/>
            <a:r>
              <a:rPr lang="ru-RU" sz="2400" b="1" dirty="0" smtClean="0"/>
              <a:t>2.      Практический этап</a:t>
            </a:r>
          </a:p>
          <a:p>
            <a:pPr marL="742950" indent="-742950"/>
            <a:r>
              <a:rPr lang="ru-RU" sz="2400" b="1" dirty="0" smtClean="0"/>
              <a:t>         (</a:t>
            </a:r>
            <a:r>
              <a:rPr lang="ru-RU" sz="2400" b="1" u="sng" dirty="0" smtClean="0"/>
              <a:t>ноябрь – декабрь)</a:t>
            </a:r>
          </a:p>
          <a:p>
            <a:r>
              <a:rPr lang="ru-RU" sz="1600" b="1" dirty="0" smtClean="0"/>
              <a:t>Беседы, </a:t>
            </a:r>
            <a:r>
              <a:rPr lang="ru-RU" sz="1600" b="1" dirty="0" err="1" smtClean="0"/>
              <a:t>сказкотерапия</a:t>
            </a:r>
            <a:r>
              <a:rPr lang="ru-RU" sz="1600" b="1" dirty="0" smtClean="0"/>
              <a:t>, рисование, </a:t>
            </a:r>
            <a:r>
              <a:rPr lang="ru-RU" sz="1600" b="1" dirty="0" err="1" smtClean="0"/>
              <a:t>игротерапия</a:t>
            </a:r>
            <a:r>
              <a:rPr lang="ru-RU" sz="1600" b="1" dirty="0" smtClean="0"/>
              <a:t>, совместные мероприятия «Что такое хорошо и что такое плохо?», «Дружная семья»</a:t>
            </a:r>
          </a:p>
          <a:p>
            <a:endParaRPr lang="ru-RU" sz="1600" b="1" dirty="0" smtClean="0"/>
          </a:p>
          <a:p>
            <a:pPr marL="742950" indent="-742950"/>
            <a:r>
              <a:rPr lang="ru-RU" sz="2400" b="1" dirty="0" smtClean="0"/>
              <a:t>3.      Результативный этап </a:t>
            </a:r>
          </a:p>
          <a:p>
            <a:pPr marL="742950" indent="-742950"/>
            <a:r>
              <a:rPr lang="ru-RU" sz="2400" b="1" dirty="0" smtClean="0"/>
              <a:t>           (январь – февраль)</a:t>
            </a:r>
          </a:p>
          <a:p>
            <a:r>
              <a:rPr lang="ru-RU" sz="1600" b="1" dirty="0" smtClean="0"/>
              <a:t>Занятия, викторины, конкурсы, рефлексия, совместные мероприятия «Не хочу быть плохим», конкурс совместного творчества детей и </a:t>
            </a:r>
            <a:r>
              <a:rPr lang="ru-RU" sz="1600" b="1" dirty="0" smtClean="0"/>
              <a:t>родителей</a:t>
            </a:r>
            <a:r>
              <a:rPr lang="ru-RU" sz="1600" b="1" dirty="0" smtClean="0"/>
              <a:t>.</a:t>
            </a:r>
          </a:p>
          <a:p>
            <a:pPr marL="742950" indent="-742950" algn="ctr">
              <a:buFont typeface="+mj-lt"/>
              <a:buAutoNum type="arabicPeriod"/>
            </a:pPr>
            <a:endParaRPr lang="ru-RU" sz="2400" b="1" dirty="0" smtClean="0"/>
          </a:p>
          <a:p>
            <a:pPr algn="ctr"/>
            <a:endParaRPr lang="ru-RU" sz="4400" b="1" dirty="0" smtClean="0">
              <a:solidFill>
                <a:srgbClr val="FF6600"/>
              </a:solidFill>
            </a:endParaRPr>
          </a:p>
          <a:p>
            <a:pPr algn="ctr"/>
            <a:endParaRPr lang="ru-RU" sz="44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352</TotalTime>
  <Words>439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Презентация PowerPoint</vt:lpstr>
      <vt:lpstr>  Дальние цели проекта: </vt:lpstr>
      <vt:lpstr>  Ближние цели:  </vt:lpstr>
      <vt:lpstr>Задачи: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 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Нина</dc:creator>
  <cp:lastModifiedBy>student</cp:lastModifiedBy>
  <cp:revision>38</cp:revision>
  <dcterms:created xsi:type="dcterms:W3CDTF">2015-01-22T05:19:30Z</dcterms:created>
  <dcterms:modified xsi:type="dcterms:W3CDTF">2015-06-10T11:13:37Z</dcterms:modified>
</cp:coreProperties>
</file>